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9"/>
  </p:notesMasterIdLst>
  <p:sldIdLst>
    <p:sldId id="256" r:id="rId2"/>
    <p:sldId id="28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1" r:id="rId26"/>
    <p:sldId id="282" r:id="rId27"/>
    <p:sldId id="279" r:id="rId28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8D761EC6-42DC-4468-9066-5BE7449683BD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67147708-2A45-4EE9-A4DD-CB5E7EFAD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5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IQ" dirty="0" err="1" smtClean="0"/>
              <a:t>مبادره</a:t>
            </a:r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47708-2A45-4EE9-A4DD-CB5E7EFADE1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311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37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763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882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059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1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82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42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250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095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591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39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35DE0-5F9E-425F-8159-C8C82E3A98BB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328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3999" y="629633"/>
            <a:ext cx="9693499" cy="1147652"/>
          </a:xfrm>
        </p:spPr>
        <p:txBody>
          <a:bodyPr>
            <a:normAutofit/>
          </a:bodyPr>
          <a:lstStyle/>
          <a:p>
            <a:pPr algn="r"/>
            <a:r>
              <a:rPr lang="en-US" sz="1800" b="1" dirty="0" smtClean="0"/>
              <a:t>University of </a:t>
            </a:r>
            <a:r>
              <a:rPr lang="en-US" sz="1800" b="1" dirty="0" err="1" smtClean="0"/>
              <a:t>Basrah</a:t>
            </a:r>
            <a:r>
              <a:rPr lang="en-US" sz="1800" b="1" dirty="0" smtClean="0"/>
              <a:t>	</a:t>
            </a:r>
            <a:br>
              <a:rPr lang="en-US" sz="1800" b="1" dirty="0" smtClean="0"/>
            </a:br>
            <a:r>
              <a:rPr lang="en-US" sz="1800" b="1" dirty="0" smtClean="0"/>
              <a:t>College of Nursing</a:t>
            </a:r>
            <a:endParaRPr lang="en-US" sz="1800" b="1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2331076"/>
            <a:ext cx="9144000" cy="374775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Management &amp;Leadership in Nursing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Management in Nursing</a:t>
            </a:r>
          </a:p>
          <a:p>
            <a:pPr algn="l"/>
            <a:endParaRPr lang="en-US" sz="2800" b="1" dirty="0" smtClean="0"/>
          </a:p>
          <a:p>
            <a:pPr algn="l"/>
            <a:r>
              <a:rPr lang="en-US" sz="2800" b="1" dirty="0" smtClean="0"/>
              <a:t>First lecture </a:t>
            </a:r>
          </a:p>
          <a:p>
            <a:pPr algn="l"/>
            <a:r>
              <a:rPr lang="en-US" sz="2800" b="1" dirty="0" smtClean="0"/>
              <a:t>Prepared by:- assist lect. Noor </a:t>
            </a:r>
            <a:r>
              <a:rPr lang="en-US" sz="2800" b="1" dirty="0" err="1" smtClean="0"/>
              <a:t>salah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shreef</a:t>
            </a:r>
            <a:r>
              <a:rPr lang="en-US" sz="2800" b="1" dirty="0" smtClean="0"/>
              <a:t> </a:t>
            </a:r>
          </a:p>
          <a:p>
            <a:pPr algn="l"/>
            <a:r>
              <a:rPr lang="en-US" sz="2800" b="1" dirty="0" smtClean="0"/>
              <a:t>4/10/2023</a:t>
            </a:r>
            <a:endParaRPr lang="en-US" sz="2800" b="1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629633"/>
            <a:ext cx="2060627" cy="1322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229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749030"/>
            <a:ext cx="10515600" cy="5427933"/>
          </a:xfrm>
        </p:spPr>
        <p:txBody>
          <a:bodyPr/>
          <a:lstStyle/>
          <a:p>
            <a:pPr marL="0" indent="0" algn="l">
              <a:buNone/>
            </a:pPr>
            <a:r>
              <a:rPr lang="en-US" b="1" dirty="0"/>
              <a:t>III: Lower Level Management .</a:t>
            </a:r>
          </a:p>
          <a:p>
            <a:pPr algn="l" rtl="0">
              <a:buFont typeface="Wingdings" pitchFamily="2" charset="2"/>
              <a:buChar char="§"/>
            </a:pPr>
            <a:r>
              <a:rPr lang="en-US" dirty="0"/>
              <a:t>The lower level management consists of the Foremen and the Supervisors. </a:t>
            </a:r>
            <a:endParaRPr lang="en-US" dirty="0" smtClean="0"/>
          </a:p>
          <a:p>
            <a:pPr marL="0" indent="0" algn="l" rtl="0">
              <a:buNone/>
            </a:pPr>
            <a:endParaRPr lang="en-US" dirty="0" smtClean="0"/>
          </a:p>
          <a:p>
            <a:pPr algn="l" rtl="0">
              <a:buFont typeface="Wingdings" pitchFamily="2" charset="2"/>
              <a:buChar char="§"/>
            </a:pPr>
            <a:r>
              <a:rPr lang="en-US" dirty="0" smtClean="0"/>
              <a:t>They </a:t>
            </a:r>
            <a:r>
              <a:rPr lang="en-US" dirty="0"/>
              <a:t>are selected by the middle level management. </a:t>
            </a:r>
            <a:endParaRPr lang="en-US" dirty="0" smtClean="0"/>
          </a:p>
          <a:p>
            <a:pPr algn="l" rtl="0">
              <a:buFont typeface="Wingdings" pitchFamily="2" charset="2"/>
              <a:buChar char="§"/>
            </a:pPr>
            <a:r>
              <a:rPr lang="en-US" dirty="0" smtClean="0"/>
              <a:t>It </a:t>
            </a:r>
            <a:r>
              <a:rPr lang="en-US" dirty="0"/>
              <a:t>is also </a:t>
            </a:r>
            <a:r>
              <a:rPr lang="en-US" dirty="0" smtClean="0"/>
              <a:t>called Operative </a:t>
            </a:r>
            <a:r>
              <a:rPr lang="en-US" dirty="0"/>
              <a:t>/ Supervisory level or First Line of Management. </a:t>
            </a:r>
          </a:p>
          <a:p>
            <a:pPr algn="l" rtl="0">
              <a:buFont typeface="Wingdings" pitchFamily="2" charset="2"/>
              <a:buChar char="§"/>
            </a:pPr>
            <a:r>
              <a:rPr lang="en-US" dirty="0" smtClean="0"/>
              <a:t>It is</a:t>
            </a:r>
            <a:r>
              <a:rPr lang="en-US" dirty="0"/>
              <a:t> </a:t>
            </a:r>
            <a:r>
              <a:rPr lang="en-US" dirty="0" smtClean="0"/>
              <a:t>responsible </a:t>
            </a:r>
            <a:r>
              <a:rPr lang="en-US" dirty="0"/>
              <a:t>for supervising the work of non-managerial personnel and the </a:t>
            </a:r>
            <a:r>
              <a:rPr lang="en-US" dirty="0" smtClean="0"/>
              <a:t>day-to- </a:t>
            </a:r>
            <a:r>
              <a:rPr lang="en-US" dirty="0"/>
              <a:t>day activities of a specific work unit or units.</a:t>
            </a:r>
          </a:p>
        </p:txBody>
      </p:sp>
    </p:spTree>
    <p:extLst>
      <p:ext uri="{BB962C8B-B14F-4D97-AF65-F5344CB8AC3E}">
        <p14:creationId xmlns:p14="http://schemas.microsoft.com/office/powerpoint/2010/main" val="2124908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447473"/>
            <a:ext cx="10515600" cy="572949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The lower level management performs following activities :</a:t>
            </a:r>
          </a:p>
          <a:p>
            <a:pPr marL="0" indent="0" algn="l">
              <a:buNone/>
            </a:pPr>
            <a:r>
              <a:rPr lang="en-US" dirty="0"/>
              <a:t>1. Lower level management directs the workers / employees.</a:t>
            </a:r>
          </a:p>
          <a:p>
            <a:pPr marL="0" indent="0" algn="l">
              <a:buNone/>
            </a:pPr>
            <a:r>
              <a:rPr lang="en-US" dirty="0"/>
              <a:t>2. They develops morale in the workers.</a:t>
            </a:r>
          </a:p>
          <a:p>
            <a:pPr marL="0" indent="0" algn="l">
              <a:buNone/>
            </a:pPr>
            <a:r>
              <a:rPr lang="en-US" dirty="0"/>
              <a:t>3. It maintains a link between workers and the middle level management.</a:t>
            </a:r>
          </a:p>
          <a:p>
            <a:pPr marL="0" indent="0" algn="l">
              <a:buNone/>
            </a:pPr>
            <a:r>
              <a:rPr lang="en-US" dirty="0"/>
              <a:t>4. The lower level management informs the workers about the decisions </a:t>
            </a:r>
            <a:r>
              <a:rPr lang="en-US" dirty="0" smtClean="0"/>
              <a:t>which </a:t>
            </a:r>
            <a:r>
              <a:rPr lang="en-US" dirty="0"/>
              <a:t>are taken by the management. They also inform the management </a:t>
            </a:r>
            <a:r>
              <a:rPr lang="en-US" dirty="0" smtClean="0"/>
              <a:t>about </a:t>
            </a:r>
            <a:r>
              <a:rPr lang="en-US" dirty="0"/>
              <a:t>the performance, difficulties, feelings, demands, etc., of </a:t>
            </a:r>
            <a:r>
              <a:rPr lang="en-US" dirty="0" smtClean="0"/>
              <a:t>the workers</a:t>
            </a:r>
            <a:r>
              <a:rPr lang="en-US" dirty="0"/>
              <a:t>.</a:t>
            </a:r>
          </a:p>
          <a:p>
            <a:pPr marL="0" indent="0" algn="l">
              <a:buNone/>
            </a:pPr>
            <a:r>
              <a:rPr lang="en-US" dirty="0"/>
              <a:t>5. They spend more time in directing and controlling.</a:t>
            </a:r>
          </a:p>
          <a:p>
            <a:pPr marL="0" indent="0" algn="l">
              <a:buNone/>
            </a:pPr>
            <a:r>
              <a:rPr lang="en-US" dirty="0"/>
              <a:t>6. The lower level managers make daily, weekly and monthly plans.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523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457201"/>
            <a:ext cx="10515600" cy="5719762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b="1" dirty="0" smtClean="0"/>
              <a:t>The 14 Principles of Management described by Henri </a:t>
            </a:r>
            <a:r>
              <a:rPr lang="en-US" b="1" dirty="0" err="1" smtClean="0"/>
              <a:t>Fayol</a:t>
            </a:r>
            <a:r>
              <a:rPr lang="en-US" b="1" dirty="0" smtClean="0"/>
              <a:t>.</a:t>
            </a:r>
          </a:p>
          <a:p>
            <a:pPr marL="0" indent="0" algn="l">
              <a:buNone/>
            </a:pPr>
            <a:r>
              <a:rPr lang="en-US" sz="2400" dirty="0" smtClean="0"/>
              <a:t>1. Division of Labor</a:t>
            </a:r>
          </a:p>
          <a:p>
            <a:pPr marL="0" indent="0" algn="l">
              <a:buNone/>
            </a:pPr>
            <a:r>
              <a:rPr lang="en-US" sz="2400" dirty="0" smtClean="0"/>
              <a:t>2. Party of Authority &amp; Responsibility</a:t>
            </a:r>
          </a:p>
          <a:p>
            <a:pPr marL="0" indent="0" algn="l">
              <a:buNone/>
            </a:pPr>
            <a:r>
              <a:rPr lang="en-US" sz="2400" dirty="0" smtClean="0"/>
              <a:t>3. Principle of One Boss</a:t>
            </a:r>
          </a:p>
          <a:p>
            <a:pPr marL="0" indent="0" algn="l">
              <a:buNone/>
            </a:pPr>
            <a:r>
              <a:rPr lang="en-US" sz="2400" dirty="0" smtClean="0"/>
              <a:t>4. Unity of Direction</a:t>
            </a:r>
          </a:p>
          <a:p>
            <a:pPr marL="0" indent="0" algn="l">
              <a:buNone/>
            </a:pPr>
            <a:r>
              <a:rPr lang="en-US" sz="2400" dirty="0" smtClean="0"/>
              <a:t>5. Equity</a:t>
            </a:r>
          </a:p>
          <a:p>
            <a:pPr marL="0" indent="0" algn="l">
              <a:buNone/>
            </a:pPr>
            <a:r>
              <a:rPr lang="en-US" sz="2400" dirty="0" smtClean="0"/>
              <a:t>6. Order</a:t>
            </a:r>
          </a:p>
          <a:p>
            <a:pPr marL="0" indent="0" algn="l">
              <a:buNone/>
            </a:pPr>
            <a:r>
              <a:rPr lang="en-US" sz="2400" dirty="0" smtClean="0"/>
              <a:t>7. Discipline</a:t>
            </a:r>
          </a:p>
          <a:p>
            <a:pPr marL="0" indent="0" algn="l">
              <a:buNone/>
            </a:pPr>
            <a:r>
              <a:rPr lang="en-US" sz="2400" dirty="0" smtClean="0"/>
              <a:t>8. Initiative</a:t>
            </a:r>
          </a:p>
          <a:p>
            <a:pPr marL="0" indent="0" algn="l">
              <a:buNone/>
            </a:pPr>
            <a:r>
              <a:rPr lang="en-US" sz="2400" dirty="0" smtClean="0"/>
              <a:t>9. Fair Remuneration</a:t>
            </a:r>
          </a:p>
          <a:p>
            <a:pPr marL="0" indent="0" algn="l">
              <a:buNone/>
            </a:pPr>
            <a:r>
              <a:rPr lang="en-US" sz="2400" dirty="0" smtClean="0"/>
              <a:t>10. Stability of Tenure</a:t>
            </a:r>
          </a:p>
          <a:p>
            <a:pPr marL="0" indent="0" algn="l">
              <a:buNone/>
            </a:pPr>
            <a:r>
              <a:rPr lang="en-US" sz="2400" dirty="0" smtClean="0"/>
              <a:t>11. Scalar Chain </a:t>
            </a:r>
          </a:p>
          <a:p>
            <a:pPr marL="0" indent="0" algn="l">
              <a:buNone/>
            </a:pPr>
            <a:r>
              <a:rPr lang="en-US" sz="2400" dirty="0"/>
              <a:t>12. Sub-Ordination of Individual Interest to General </a:t>
            </a:r>
            <a:r>
              <a:rPr lang="en-US" sz="2400" dirty="0" smtClean="0"/>
              <a:t>Interest</a:t>
            </a:r>
          </a:p>
          <a:p>
            <a:pPr marL="0" indent="0" algn="l">
              <a:buNone/>
            </a:pPr>
            <a:r>
              <a:rPr lang="en-US" sz="2400" dirty="0"/>
              <a:t>13. </a:t>
            </a:r>
            <a:r>
              <a:rPr lang="en-US" sz="2400" dirty="0" err="1"/>
              <a:t>Espirit</a:t>
            </a:r>
            <a:r>
              <a:rPr lang="en-US" sz="2400" dirty="0"/>
              <a:t> De’ Corps (can be achieved through unity of </a:t>
            </a:r>
            <a:r>
              <a:rPr lang="en-US" sz="2400" dirty="0" smtClean="0"/>
              <a:t>command)</a:t>
            </a:r>
          </a:p>
          <a:p>
            <a:pPr marL="0" indent="0" algn="l">
              <a:buNone/>
            </a:pPr>
            <a:r>
              <a:rPr lang="en-US" sz="2400" dirty="0"/>
              <a:t>14. Centralization &amp; De-Centralization</a:t>
            </a:r>
          </a:p>
          <a:p>
            <a:pPr marL="0" indent="0" algn="l">
              <a:buNone/>
            </a:pPr>
            <a:endParaRPr lang="en-US" sz="2400" dirty="0" smtClean="0"/>
          </a:p>
          <a:p>
            <a:pPr marL="0" indent="0" algn="l">
              <a:buNone/>
            </a:pPr>
            <a:endParaRPr lang="en-US" sz="2400" dirty="0" smtClean="0"/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327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904672"/>
            <a:ext cx="10515600" cy="527229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/>
              <a:t>Centralization</a:t>
            </a:r>
            <a:r>
              <a:rPr lang="en-US" dirty="0"/>
              <a:t> means concentration of authority at the top </a:t>
            </a:r>
            <a:r>
              <a:rPr lang="en-US" dirty="0" smtClean="0"/>
              <a:t>level</a:t>
            </a:r>
            <a:r>
              <a:rPr lang="en-US" dirty="0"/>
              <a:t>. In other words, centralization is a situation in which top </a:t>
            </a:r>
            <a:r>
              <a:rPr lang="en-US" dirty="0" smtClean="0"/>
              <a:t>management</a:t>
            </a:r>
            <a:endParaRPr lang="en-US" dirty="0"/>
          </a:p>
          <a:p>
            <a:pPr marL="0" indent="0" algn="l">
              <a:buNone/>
            </a:pPr>
            <a:r>
              <a:rPr lang="en-US" dirty="0"/>
              <a:t>retains most of the decision making </a:t>
            </a:r>
            <a:r>
              <a:rPr lang="en-US" dirty="0" smtClean="0"/>
              <a:t>authority.</a:t>
            </a:r>
          </a:p>
          <a:p>
            <a:pPr marL="0" indent="0" algn="l">
              <a:buNone/>
            </a:pPr>
            <a:endParaRPr lang="en-US" b="1" dirty="0"/>
          </a:p>
          <a:p>
            <a:pPr marL="0" indent="0" algn="l">
              <a:buNone/>
            </a:pPr>
            <a:r>
              <a:rPr lang="en-US" b="1" dirty="0" smtClean="0"/>
              <a:t>Decentralization</a:t>
            </a:r>
            <a:r>
              <a:rPr lang="en-US" dirty="0" smtClean="0"/>
              <a:t> </a:t>
            </a:r>
            <a:r>
              <a:rPr lang="en-US" dirty="0"/>
              <a:t>means disposal of decision making authority </a:t>
            </a:r>
            <a:r>
              <a:rPr lang="en-US" dirty="0" smtClean="0"/>
              <a:t>to </a:t>
            </a:r>
            <a:r>
              <a:rPr lang="en-US" dirty="0"/>
              <a:t>all the levels of the organization. In other words, sharing authority </a:t>
            </a:r>
            <a:r>
              <a:rPr lang="en-US" dirty="0" smtClean="0"/>
              <a:t>downwards </a:t>
            </a:r>
            <a:r>
              <a:rPr lang="en-US" dirty="0"/>
              <a:t>is decentralization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850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515155"/>
            <a:ext cx="10515600" cy="566180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/>
              <a:t>Roles of the Manager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1. Creating the Vision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2</a:t>
            </a:r>
            <a:r>
              <a:rPr lang="en-US" b="1" dirty="0">
                <a:solidFill>
                  <a:srgbClr val="FF0000"/>
                </a:solidFill>
              </a:rPr>
              <a:t>. Implementing the </a:t>
            </a:r>
            <a:r>
              <a:rPr lang="en-US" b="1" dirty="0" smtClean="0">
                <a:solidFill>
                  <a:srgbClr val="FF0000"/>
                </a:solidFill>
              </a:rPr>
              <a:t>Vision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3. Facilitating Change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4. </a:t>
            </a:r>
            <a:r>
              <a:rPr lang="en-US" b="1" dirty="0" smtClean="0">
                <a:solidFill>
                  <a:srgbClr val="FF0000"/>
                </a:solidFill>
              </a:rPr>
              <a:t>Mentoring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5. Gathering Information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6. Evaluating </a:t>
            </a:r>
            <a:r>
              <a:rPr lang="en-US" b="1" dirty="0" smtClean="0">
                <a:solidFill>
                  <a:srgbClr val="FF0000"/>
                </a:solidFill>
              </a:rPr>
              <a:t>Information 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7. Communicating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8. </a:t>
            </a:r>
            <a:r>
              <a:rPr lang="en-US" b="1" dirty="0" smtClean="0">
                <a:solidFill>
                  <a:srgbClr val="FF0000"/>
                </a:solidFill>
              </a:rPr>
              <a:t>Decision-Making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9. Building Relationships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10. Controlling Climate</a:t>
            </a:r>
          </a:p>
          <a:p>
            <a:pPr marL="0" indent="0" algn="l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 algn="l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 algn="l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3177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379379"/>
            <a:ext cx="10515600" cy="6099242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/>
              <a:t>Management Needs Resources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1</a:t>
            </a:r>
            <a:r>
              <a:rPr lang="en-US" b="1" dirty="0">
                <a:solidFill>
                  <a:srgbClr val="FF0000"/>
                </a:solidFill>
              </a:rPr>
              <a:t>. The Director of Nursing Resource Management</a:t>
            </a:r>
          </a:p>
          <a:p>
            <a:pPr marL="0" indent="0" algn="l">
              <a:buNone/>
            </a:pPr>
            <a:r>
              <a:rPr lang="en-US" dirty="0"/>
              <a:t>This individual directs the management of the staffing and payroll </a:t>
            </a:r>
          </a:p>
          <a:p>
            <a:pPr marL="0" indent="0" algn="l">
              <a:buNone/>
            </a:pPr>
            <a:r>
              <a:rPr lang="en-US" dirty="0"/>
              <a:t>functions, nursing supervisors, and the nurse manager of the organization.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2. The Staffing and Payroll Office</a:t>
            </a:r>
          </a:p>
          <a:p>
            <a:pPr marL="0" indent="0" algn="l">
              <a:buNone/>
            </a:pPr>
            <a:r>
              <a:rPr lang="en-US" dirty="0"/>
              <a:t>This office is responsible for providing support to the inpatient nursing </a:t>
            </a:r>
          </a:p>
          <a:p>
            <a:pPr marL="0" indent="0" algn="l">
              <a:buNone/>
            </a:pPr>
            <a:r>
              <a:rPr lang="en-US" dirty="0"/>
              <a:t>units and the emergency department for scheduling, staffing and payroll.  </a:t>
            </a:r>
            <a:r>
              <a:rPr lang="en-US" dirty="0" smtClean="0"/>
              <a:t>Its responsibilities </a:t>
            </a:r>
            <a:r>
              <a:rPr lang="en-US" dirty="0"/>
              <a:t>include daily staffing, maintaining scheduling </a:t>
            </a:r>
            <a:r>
              <a:rPr lang="en-US" dirty="0" smtClean="0"/>
              <a:t>changes.</a:t>
            </a:r>
            <a:endParaRPr lang="en-US" dirty="0"/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9458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3. Nurse Manager</a:t>
            </a:r>
          </a:p>
          <a:p>
            <a:pPr marL="0" indent="0" algn="l">
              <a:buNone/>
            </a:pPr>
            <a:r>
              <a:rPr lang="en-US" dirty="0"/>
              <a:t>This individual manages the staff of the organization and the 24-hour </a:t>
            </a:r>
          </a:p>
          <a:p>
            <a:pPr marL="0" indent="0" algn="l">
              <a:buNone/>
            </a:pPr>
            <a:r>
              <a:rPr lang="en-US" dirty="0"/>
              <a:t>operations of the holding areas</a:t>
            </a:r>
            <a:r>
              <a:rPr lang="en-US" dirty="0" smtClean="0"/>
              <a:t>. 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4. The Nursing Staff</a:t>
            </a:r>
          </a:p>
          <a:p>
            <a:pPr marL="0" indent="0" algn="l">
              <a:buNone/>
            </a:pPr>
            <a:r>
              <a:rPr lang="en-US" dirty="0"/>
              <a:t>is comprised of the following positions: registered nurse, certified nursing </a:t>
            </a:r>
            <a:r>
              <a:rPr lang="en-US" dirty="0" smtClean="0"/>
              <a:t>assistants</a:t>
            </a:r>
            <a:r>
              <a:rPr lang="en-US" dirty="0"/>
              <a:t>, unit secretaries, and nursing service aides.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90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95778" y="356773"/>
            <a:ext cx="10515600" cy="5807312"/>
          </a:xfrm>
        </p:spPr>
        <p:txBody>
          <a:bodyPr>
            <a:normAutofit/>
          </a:bodyPr>
          <a:lstStyle/>
          <a:p>
            <a:pPr marL="0" indent="0" algn="just" rtl="0">
              <a:buNone/>
            </a:pPr>
            <a:r>
              <a:rPr lang="en-US" b="1" dirty="0"/>
              <a:t>Factors Effecting on Management</a:t>
            </a:r>
          </a:p>
          <a:p>
            <a:pPr marL="0" indent="0" algn="just" rtl="0">
              <a:buNone/>
            </a:pPr>
            <a:r>
              <a:rPr lang="en-US" dirty="0"/>
              <a:t>1. The degree to which management's decision making style affects </a:t>
            </a:r>
          </a:p>
          <a:p>
            <a:pPr marL="0" indent="0" algn="just" rtl="0">
              <a:buNone/>
            </a:pPr>
            <a:r>
              <a:rPr lang="en-US" dirty="0"/>
              <a:t>information </a:t>
            </a:r>
            <a:r>
              <a:rPr lang="en-US" dirty="0" smtClean="0"/>
              <a:t>flow. </a:t>
            </a:r>
          </a:p>
          <a:p>
            <a:pPr marL="0" indent="0" algn="just" rtl="0">
              <a:buNone/>
            </a:pPr>
            <a:r>
              <a:rPr lang="en-US" dirty="0" smtClean="0"/>
              <a:t>2</a:t>
            </a:r>
            <a:r>
              <a:rPr lang="en-US" dirty="0"/>
              <a:t>. The types of technology used in the performance management </a:t>
            </a:r>
          </a:p>
          <a:p>
            <a:pPr marL="0" indent="0" algn="just" rtl="0">
              <a:buNone/>
            </a:pPr>
            <a:r>
              <a:rPr lang="en-US" dirty="0"/>
              <a:t>system to generate and process </a:t>
            </a:r>
            <a:r>
              <a:rPr lang="en-US" dirty="0" smtClean="0"/>
              <a:t>information</a:t>
            </a:r>
            <a:r>
              <a:rPr lang="en-US" dirty="0"/>
              <a:t>.</a:t>
            </a:r>
          </a:p>
          <a:p>
            <a:pPr marL="0" indent="0" algn="just" rtl="0">
              <a:buNone/>
            </a:pPr>
            <a:r>
              <a:rPr lang="en-US" dirty="0"/>
              <a:t>3. The level of use of e-commerce and Internet technologies to facilitate </a:t>
            </a:r>
            <a:r>
              <a:rPr lang="en-US" dirty="0" smtClean="0"/>
              <a:t>the </a:t>
            </a:r>
            <a:r>
              <a:rPr lang="en-US" dirty="0"/>
              <a:t>flow of information.</a:t>
            </a:r>
          </a:p>
          <a:p>
            <a:pPr marL="0" indent="0" algn="just" rtl="0">
              <a:buNone/>
            </a:pPr>
            <a:r>
              <a:rPr lang="en-US" dirty="0"/>
              <a:t>4. </a:t>
            </a:r>
            <a:r>
              <a:rPr lang="en-US" dirty="0" smtClean="0"/>
              <a:t>Competition : health </a:t>
            </a:r>
            <a:r>
              <a:rPr lang="en-US" dirty="0"/>
              <a:t>Care Setting that do not jump quickly into a promising service </a:t>
            </a:r>
            <a:r>
              <a:rPr lang="en-US" dirty="0" smtClean="0"/>
              <a:t> market </a:t>
            </a:r>
            <a:r>
              <a:rPr lang="en-US" dirty="0"/>
              <a:t>may be outmaneuvered by their competitors.</a:t>
            </a:r>
          </a:p>
        </p:txBody>
      </p:sp>
    </p:spTree>
    <p:extLst>
      <p:ext uri="{BB962C8B-B14F-4D97-AF65-F5344CB8AC3E}">
        <p14:creationId xmlns:p14="http://schemas.microsoft.com/office/powerpoint/2010/main" val="32851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437745"/>
            <a:ext cx="10515600" cy="5739217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/>
              <a:t>5. </a:t>
            </a:r>
            <a:r>
              <a:rPr lang="en-US" dirty="0" smtClean="0"/>
              <a:t>Economy: the </a:t>
            </a:r>
            <a:r>
              <a:rPr lang="en-US" dirty="0"/>
              <a:t>overall economy or health of the company's industry also may </a:t>
            </a:r>
            <a:r>
              <a:rPr lang="en-US" dirty="0" smtClean="0"/>
              <a:t>negatively </a:t>
            </a:r>
            <a:r>
              <a:rPr lang="en-US" dirty="0"/>
              <a:t>affect a manager's ability to plan. </a:t>
            </a:r>
          </a:p>
          <a:p>
            <a:pPr marL="0" indent="0" algn="l">
              <a:buNone/>
            </a:pPr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smtClean="0"/>
              <a:t>Managers: if </a:t>
            </a:r>
            <a:r>
              <a:rPr lang="en-US" dirty="0"/>
              <a:t>they </a:t>
            </a:r>
            <a:r>
              <a:rPr lang="en-US" dirty="0" smtClean="0"/>
              <a:t>are not </a:t>
            </a:r>
            <a:r>
              <a:rPr lang="en-US" dirty="0"/>
              <a:t>good planners in general or do not have the experience, education or </a:t>
            </a:r>
            <a:r>
              <a:rPr lang="en-US" dirty="0" smtClean="0"/>
              <a:t>background </a:t>
            </a:r>
            <a:r>
              <a:rPr lang="en-US" dirty="0"/>
              <a:t>in planning required to be successful, they are more likely to </a:t>
            </a:r>
            <a:r>
              <a:rPr lang="en-US" dirty="0" smtClean="0"/>
              <a:t>plan </a:t>
            </a:r>
            <a:r>
              <a:rPr lang="en-US" dirty="0"/>
              <a:t>poorly.</a:t>
            </a:r>
          </a:p>
          <a:p>
            <a:pPr marL="0" indent="0" algn="l">
              <a:buNone/>
            </a:pPr>
            <a:r>
              <a:rPr lang="en-US" dirty="0"/>
              <a:t>7. </a:t>
            </a:r>
            <a:r>
              <a:rPr lang="en-US" dirty="0" smtClean="0"/>
              <a:t>Information: when </a:t>
            </a:r>
            <a:r>
              <a:rPr lang="en-US" dirty="0"/>
              <a:t>planning occurs, it is vital to have accurate information from </a:t>
            </a:r>
            <a:r>
              <a:rPr lang="en-US" dirty="0" smtClean="0"/>
              <a:t>consumers</a:t>
            </a:r>
            <a:r>
              <a:rPr lang="en-US" dirty="0"/>
              <a:t>, the market, the economy, competitors and other sources. 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38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89715" y="440896"/>
            <a:ext cx="10515600" cy="5748946"/>
          </a:xfrm>
        </p:spPr>
        <p:txBody>
          <a:bodyPr/>
          <a:lstStyle/>
          <a:p>
            <a:pPr marL="0" indent="0" algn="l">
              <a:buNone/>
            </a:pPr>
            <a:r>
              <a:rPr lang="en-US" b="1" u="sng" dirty="0"/>
              <a:t>Theories in Nursing Management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They </a:t>
            </a:r>
            <a:r>
              <a:rPr lang="en-US" b="1" dirty="0">
                <a:solidFill>
                  <a:srgbClr val="FF0000"/>
                </a:solidFill>
              </a:rPr>
              <a:t>could be categorized into four main focuses.</a:t>
            </a:r>
          </a:p>
          <a:p>
            <a:pPr marL="0" indent="0" algn="l">
              <a:buNone/>
            </a:pPr>
            <a:r>
              <a:rPr lang="en-US" dirty="0"/>
              <a:t>1. Scientific Management.</a:t>
            </a:r>
          </a:p>
          <a:p>
            <a:pPr marL="0" indent="0" algn="l">
              <a:buNone/>
            </a:pPr>
            <a:r>
              <a:rPr lang="en-US" dirty="0"/>
              <a:t>2. Classic Organization .</a:t>
            </a:r>
          </a:p>
          <a:p>
            <a:pPr marL="0" indent="0" algn="l">
              <a:buNone/>
            </a:pPr>
            <a:r>
              <a:rPr lang="en-US" dirty="0"/>
              <a:t>3. Human Relations .</a:t>
            </a:r>
          </a:p>
          <a:p>
            <a:pPr marL="0" indent="0" algn="l">
              <a:buNone/>
            </a:pPr>
            <a:r>
              <a:rPr lang="en-US" dirty="0"/>
              <a:t>4. </a:t>
            </a:r>
            <a:r>
              <a:rPr lang="en-US" dirty="0" err="1"/>
              <a:t>Behavioural</a:t>
            </a:r>
            <a:r>
              <a:rPr lang="en-US" dirty="0"/>
              <a:t> Science</a:t>
            </a:r>
          </a:p>
        </p:txBody>
      </p:sp>
    </p:spTree>
    <p:extLst>
      <p:ext uri="{BB962C8B-B14F-4D97-AF65-F5344CB8AC3E}">
        <p14:creationId xmlns:p14="http://schemas.microsoft.com/office/powerpoint/2010/main" val="114824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1" dirty="0" smtClean="0">
                <a:latin typeface="+mn-lt"/>
              </a:rPr>
              <a:t>Outlines </a:t>
            </a:r>
            <a:endParaRPr lang="en-US" b="1" i="1" dirty="0">
              <a:latin typeface="+mn-lt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Define the management and manger </a:t>
            </a:r>
          </a:p>
          <a:p>
            <a:pPr algn="l" rtl="0"/>
            <a:r>
              <a:rPr lang="en-US" dirty="0" smtClean="0"/>
              <a:t>Management process  </a:t>
            </a:r>
          </a:p>
          <a:p>
            <a:pPr algn="l" rtl="0"/>
            <a:r>
              <a:rPr lang="en-US" dirty="0"/>
              <a:t>Characteristics of </a:t>
            </a:r>
            <a:r>
              <a:rPr lang="en-US" dirty="0" smtClean="0"/>
              <a:t>Management </a:t>
            </a:r>
          </a:p>
          <a:p>
            <a:pPr algn="l" rtl="0"/>
            <a:r>
              <a:rPr lang="en-US" dirty="0"/>
              <a:t>Levels of </a:t>
            </a:r>
            <a:r>
              <a:rPr lang="en-US" dirty="0" smtClean="0"/>
              <a:t>Management </a:t>
            </a:r>
          </a:p>
          <a:p>
            <a:pPr algn="l" rtl="0"/>
            <a:r>
              <a:rPr lang="en-US" dirty="0"/>
              <a:t>Factors Effecting on </a:t>
            </a:r>
            <a:r>
              <a:rPr lang="en-US" dirty="0" smtClean="0"/>
              <a:t>Management </a:t>
            </a:r>
          </a:p>
          <a:p>
            <a:pPr algn="l" rtl="0"/>
            <a:r>
              <a:rPr lang="en-US" dirty="0"/>
              <a:t>Theories in Nursing Management</a:t>
            </a:r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713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167426"/>
            <a:ext cx="10515600" cy="759854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latin typeface="+mn-lt"/>
              </a:rPr>
              <a:t>Management Theories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9245" y="927280"/>
            <a:ext cx="11410682" cy="5718219"/>
          </a:xfrm>
        </p:spPr>
        <p:txBody>
          <a:bodyPr/>
          <a:lstStyle/>
          <a:p>
            <a:pPr marL="514350" indent="-514350" algn="l" rtl="0">
              <a:buAutoNum type="alphaUcPeriod"/>
            </a:pPr>
            <a:r>
              <a:rPr lang="en-US" b="1" dirty="0" smtClean="0">
                <a:solidFill>
                  <a:srgbClr val="FF0000"/>
                </a:solidFill>
              </a:rPr>
              <a:t>Scientific </a:t>
            </a:r>
            <a:r>
              <a:rPr lang="en-US" b="1" dirty="0">
                <a:solidFill>
                  <a:srgbClr val="FF0000"/>
                </a:solidFill>
              </a:rPr>
              <a:t>Management </a:t>
            </a:r>
            <a:r>
              <a:rPr lang="en-US" b="1" dirty="0" smtClean="0">
                <a:solidFill>
                  <a:srgbClr val="FF0000"/>
                </a:solidFill>
              </a:rPr>
              <a:t>Theories</a:t>
            </a:r>
          </a:p>
          <a:p>
            <a:pPr marL="0" indent="0" algn="l">
              <a:buNone/>
            </a:pPr>
            <a:endParaRPr lang="en-US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121726"/>
              </p:ext>
            </p:extLst>
          </p:nvPr>
        </p:nvGraphicFramePr>
        <p:xfrm>
          <a:off x="193182" y="1558345"/>
          <a:ext cx="11719776" cy="437462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75089">
                  <a:extLst>
                    <a:ext uri="{9D8B030D-6E8A-4147-A177-3AD203B41FA5}">
                      <a16:colId xmlns:a16="http://schemas.microsoft.com/office/drawing/2014/main" val="22456136"/>
                    </a:ext>
                  </a:extLst>
                </a:gridCol>
                <a:gridCol w="2441051">
                  <a:extLst>
                    <a:ext uri="{9D8B030D-6E8A-4147-A177-3AD203B41FA5}">
                      <a16:colId xmlns:a16="http://schemas.microsoft.com/office/drawing/2014/main" val="4073039071"/>
                    </a:ext>
                  </a:extLst>
                </a:gridCol>
                <a:gridCol w="6903636">
                  <a:extLst>
                    <a:ext uri="{9D8B030D-6E8A-4147-A177-3AD203B41FA5}">
                      <a16:colId xmlns:a16="http://schemas.microsoft.com/office/drawing/2014/main" val="3820768602"/>
                    </a:ext>
                  </a:extLst>
                </a:gridCol>
              </a:tblGrid>
              <a:tr h="136728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Theories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Theme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Concepts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377000"/>
                  </a:ext>
                </a:extLst>
              </a:tr>
              <a:tr h="3007337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Gantt. Henry L.</a:t>
                      </a:r>
                    </a:p>
                    <a:p>
                      <a:pPr algn="l"/>
                      <a:r>
                        <a:rPr lang="en-US" dirty="0" smtClean="0"/>
                        <a:t>Gantt</a:t>
                      </a:r>
                    </a:p>
                    <a:p>
                      <a:pPr algn="l"/>
                      <a:r>
                        <a:rPr lang="en-US" dirty="0" smtClean="0"/>
                        <a:t>(1861-1919)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Efficiency</a:t>
                      </a:r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1. Refining Previous work rather than introducing new concepts.</a:t>
                      </a:r>
                    </a:p>
                    <a:p>
                      <a:pPr algn="l"/>
                      <a:r>
                        <a:rPr lang="en-US" sz="2000" dirty="0" smtClean="0"/>
                        <a:t>2.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/>
                        <a:t>Explains relationships between work completed and time needed .</a:t>
                      </a:r>
                    </a:p>
                    <a:p>
                      <a:pPr algn="l"/>
                      <a:r>
                        <a:rPr lang="en-US" sz="2000" dirty="0" smtClean="0"/>
                        <a:t>3. Bonus remuneration plan to stimulate higher performance.</a:t>
                      </a:r>
                    </a:p>
                    <a:p>
                      <a:pPr algn="l"/>
                      <a:r>
                        <a:rPr lang="en-US" sz="2000" dirty="0" smtClean="0"/>
                        <a:t>4. Workers be selected scientifically.</a:t>
                      </a:r>
                    </a:p>
                    <a:p>
                      <a:pPr algn="l"/>
                      <a:r>
                        <a:rPr lang="en-US" sz="2000" dirty="0" smtClean="0"/>
                        <a:t>5. More humanitarian approach by management 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597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914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8800893"/>
              </p:ext>
            </p:extLst>
          </p:nvPr>
        </p:nvGraphicFramePr>
        <p:xfrm>
          <a:off x="0" y="103033"/>
          <a:ext cx="12028869" cy="385245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65005">
                  <a:extLst>
                    <a:ext uri="{9D8B030D-6E8A-4147-A177-3AD203B41FA5}">
                      <a16:colId xmlns:a16="http://schemas.microsoft.com/office/drawing/2014/main" val="3718626665"/>
                    </a:ext>
                  </a:extLst>
                </a:gridCol>
                <a:gridCol w="1850065">
                  <a:extLst>
                    <a:ext uri="{9D8B030D-6E8A-4147-A177-3AD203B41FA5}">
                      <a16:colId xmlns:a16="http://schemas.microsoft.com/office/drawing/2014/main" val="2107470715"/>
                    </a:ext>
                  </a:extLst>
                </a:gridCol>
                <a:gridCol w="8413799">
                  <a:extLst>
                    <a:ext uri="{9D8B030D-6E8A-4147-A177-3AD203B41FA5}">
                      <a16:colId xmlns:a16="http://schemas.microsoft.com/office/drawing/2014/main" val="3637514604"/>
                    </a:ext>
                  </a:extLst>
                </a:gridCol>
              </a:tblGrid>
              <a:tr h="1977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696061"/>
                  </a:ext>
                </a:extLst>
              </a:tr>
              <a:tr h="3120933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Emerson.</a:t>
                      </a:r>
                    </a:p>
                    <a:p>
                      <a:pPr algn="l"/>
                      <a:r>
                        <a:rPr lang="en-US" dirty="0" smtClean="0"/>
                        <a:t>Emerson </a:t>
                      </a:r>
                    </a:p>
                    <a:p>
                      <a:pPr algn="l"/>
                      <a:r>
                        <a:rPr lang="en-US" dirty="0" smtClean="0"/>
                        <a:t>(1853 -1936)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Conservation </a:t>
                      </a:r>
                    </a:p>
                    <a:p>
                      <a:pPr algn="l"/>
                      <a:r>
                        <a:rPr lang="en-US" dirty="0" smtClean="0"/>
                        <a:t>&amp;</a:t>
                      </a:r>
                      <a:r>
                        <a:rPr lang="en-US" baseline="0" dirty="0" smtClean="0"/>
                        <a:t> organization' s goals and objectives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Goals and ideas should be clear and well defined.</a:t>
                      </a:r>
                    </a:p>
                    <a:p>
                      <a:pPr algn="l"/>
                      <a:r>
                        <a:rPr lang="en-US" dirty="0" smtClean="0"/>
                        <a:t>2.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Changes should be evaluated.</a:t>
                      </a:r>
                    </a:p>
                    <a:p>
                      <a:pPr algn="l"/>
                      <a:r>
                        <a:rPr lang="en-US" dirty="0" smtClean="0"/>
                        <a:t>3.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Competent counsel "is essential" .</a:t>
                      </a:r>
                    </a:p>
                    <a:p>
                      <a:pPr algn="l"/>
                      <a:r>
                        <a:rPr lang="en-US" dirty="0" smtClean="0"/>
                        <a:t>4.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Management can strengthen "discipline" .</a:t>
                      </a:r>
                    </a:p>
                    <a:p>
                      <a:pPr algn="l"/>
                      <a:r>
                        <a:rPr lang="en-US" dirty="0" smtClean="0"/>
                        <a:t>5.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Records, including adequate,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reliable and immediate information should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be available.</a:t>
                      </a:r>
                    </a:p>
                    <a:p>
                      <a:pPr algn="l"/>
                      <a:r>
                        <a:rPr lang="en-US" dirty="0" smtClean="0"/>
                        <a:t>6.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Production scheduling is recommended.</a:t>
                      </a:r>
                    </a:p>
                    <a:p>
                      <a:pPr algn="l"/>
                      <a:r>
                        <a:rPr lang="en-US" dirty="0" smtClean="0"/>
                        <a:t>7.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Standardized schedules to facilitate 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performance.</a:t>
                      </a:r>
                    </a:p>
                    <a:p>
                      <a:pPr algn="l"/>
                      <a:r>
                        <a:rPr lang="en-US" dirty="0" smtClean="0"/>
                        <a:t>8.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"Efficiency rewards" 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265537"/>
                  </a:ext>
                </a:extLst>
              </a:tr>
              <a:tr h="19776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1374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940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8064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FF0000"/>
                </a:solidFill>
                <a:latin typeface="+mn-lt"/>
              </a:rPr>
              <a:t>B: Classic Organization</a:t>
            </a: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9007499"/>
              </p:ext>
            </p:extLst>
          </p:nvPr>
        </p:nvGraphicFramePr>
        <p:xfrm>
          <a:off x="128588" y="1042988"/>
          <a:ext cx="11809413" cy="567978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936471">
                  <a:extLst>
                    <a:ext uri="{9D8B030D-6E8A-4147-A177-3AD203B41FA5}">
                      <a16:colId xmlns:a16="http://schemas.microsoft.com/office/drawing/2014/main" val="1934817057"/>
                    </a:ext>
                  </a:extLst>
                </a:gridCol>
                <a:gridCol w="3936471">
                  <a:extLst>
                    <a:ext uri="{9D8B030D-6E8A-4147-A177-3AD203B41FA5}">
                      <a16:colId xmlns:a16="http://schemas.microsoft.com/office/drawing/2014/main" val="3979602223"/>
                    </a:ext>
                  </a:extLst>
                </a:gridCol>
                <a:gridCol w="3936471">
                  <a:extLst>
                    <a:ext uri="{9D8B030D-6E8A-4147-A177-3AD203B41FA5}">
                      <a16:colId xmlns:a16="http://schemas.microsoft.com/office/drawing/2014/main" val="2676283287"/>
                    </a:ext>
                  </a:extLst>
                </a:gridCol>
              </a:tblGrid>
              <a:tr h="828302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Theories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Theme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Concepts</a:t>
                      </a:r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204710"/>
                  </a:ext>
                </a:extLst>
              </a:tr>
              <a:tr h="2958221">
                <a:tc>
                  <a:txBody>
                    <a:bodyPr/>
                    <a:lstStyle/>
                    <a:p>
                      <a:pPr algn="l"/>
                      <a:r>
                        <a:rPr lang="de-DE" dirty="0" smtClean="0"/>
                        <a:t>Weber.</a:t>
                      </a:r>
                    </a:p>
                    <a:p>
                      <a:pPr algn="l"/>
                      <a:r>
                        <a:rPr lang="de-DE" dirty="0" smtClean="0"/>
                        <a:t>Max Weber </a:t>
                      </a:r>
                    </a:p>
                    <a:p>
                      <a:pPr algn="l"/>
                      <a:r>
                        <a:rPr lang="de-DE" dirty="0" smtClean="0"/>
                        <a:t>(1864 - 1920)</a:t>
                      </a:r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Bureaucratic organizations </a:t>
                      </a:r>
                    </a:p>
                    <a:p>
                      <a:pPr algn="l"/>
                      <a:r>
                        <a:rPr lang="en-US" dirty="0" smtClean="0"/>
                        <a:t>(bases of authority:</a:t>
                      </a:r>
                    </a:p>
                    <a:p>
                      <a:pPr algn="l"/>
                      <a:r>
                        <a:rPr lang="en-US" dirty="0" smtClean="0"/>
                        <a:t>Traditional, Charisma,</a:t>
                      </a:r>
                    </a:p>
                    <a:p>
                      <a:pPr algn="l"/>
                      <a:r>
                        <a:rPr lang="en-US" dirty="0" smtClean="0"/>
                        <a:t>Legal).</a:t>
                      </a:r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The need for legalized, formal </a:t>
                      </a:r>
                    </a:p>
                    <a:p>
                      <a:pPr algn="l"/>
                      <a:r>
                        <a:rPr lang="en-US" dirty="0" smtClean="0"/>
                        <a:t>authority and consistent rules and </a:t>
                      </a:r>
                    </a:p>
                    <a:p>
                      <a:pPr algn="l"/>
                      <a:r>
                        <a:rPr lang="en-US" dirty="0" smtClean="0"/>
                        <a:t>regulations for personnel .</a:t>
                      </a:r>
                    </a:p>
                    <a:p>
                      <a:pPr algn="l"/>
                      <a:r>
                        <a:rPr lang="en-US" dirty="0" smtClean="0"/>
                        <a:t>Proposed bureaucracy as an </a:t>
                      </a:r>
                    </a:p>
                    <a:p>
                      <a:pPr algn="l"/>
                      <a:r>
                        <a:rPr lang="en-US" dirty="0" smtClean="0"/>
                        <a:t>organizational design.</a:t>
                      </a:r>
                    </a:p>
                    <a:p>
                      <a:pPr algn="l"/>
                      <a:r>
                        <a:rPr lang="en-US" dirty="0" smtClean="0"/>
                        <a:t>More rules and regulations and</a:t>
                      </a:r>
                    </a:p>
                    <a:p>
                      <a:pPr algn="l"/>
                      <a:r>
                        <a:rPr lang="en-US" dirty="0" smtClean="0"/>
                        <a:t>structure to increase efficiency.</a:t>
                      </a:r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2834477"/>
                  </a:ext>
                </a:extLst>
              </a:tr>
              <a:tr h="189326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Mooney. </a:t>
                      </a:r>
                    </a:p>
                    <a:p>
                      <a:pPr algn="l"/>
                      <a:r>
                        <a:rPr lang="en-US" dirty="0" smtClean="0"/>
                        <a:t>James </a:t>
                      </a:r>
                    </a:p>
                    <a:p>
                      <a:pPr algn="l"/>
                      <a:r>
                        <a:rPr lang="en-US" dirty="0" smtClean="0"/>
                        <a:t>Mooney</a:t>
                      </a:r>
                    </a:p>
                    <a:p>
                      <a:pPr algn="l"/>
                      <a:r>
                        <a:rPr lang="en-US" dirty="0" smtClean="0"/>
                        <a:t>(1884 -1957)</a:t>
                      </a:r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Directing people and technique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relating functions.</a:t>
                      </a:r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Coordination and Synchronization.</a:t>
                      </a:r>
                    </a:p>
                    <a:p>
                      <a:pPr algn="l"/>
                      <a:r>
                        <a:rPr lang="en-US" dirty="0" smtClean="0"/>
                        <a:t>Functional effects .</a:t>
                      </a:r>
                    </a:p>
                    <a:p>
                      <a:pPr algn="l"/>
                      <a:r>
                        <a:rPr lang="en-US" dirty="0" smtClean="0"/>
                        <a:t>Scalar process.</a:t>
                      </a:r>
                    </a:p>
                    <a:p>
                      <a:pPr algn="l"/>
                      <a:r>
                        <a:rPr lang="en-US" dirty="0" smtClean="0"/>
                        <a:t>Arrange authority into hierarchy.</a:t>
                      </a:r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503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364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2002"/>
          </a:xfrm>
        </p:spPr>
        <p:txBody>
          <a:bodyPr>
            <a:noAutofit/>
          </a:bodyPr>
          <a:lstStyle/>
          <a:p>
            <a:pPr algn="l"/>
            <a:r>
              <a:rPr lang="en-US" sz="2800" b="1" dirty="0">
                <a:solidFill>
                  <a:srgbClr val="FF0000"/>
                </a:solidFill>
                <a:latin typeface="+mn-lt"/>
              </a:rPr>
              <a:t>C: Human Relation</a:t>
            </a: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7697142"/>
              </p:ext>
            </p:extLst>
          </p:nvPr>
        </p:nvGraphicFramePr>
        <p:xfrm>
          <a:off x="153988" y="1017587"/>
          <a:ext cx="11836401" cy="539609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945467">
                  <a:extLst>
                    <a:ext uri="{9D8B030D-6E8A-4147-A177-3AD203B41FA5}">
                      <a16:colId xmlns:a16="http://schemas.microsoft.com/office/drawing/2014/main" val="1644275167"/>
                    </a:ext>
                  </a:extLst>
                </a:gridCol>
                <a:gridCol w="3945467">
                  <a:extLst>
                    <a:ext uri="{9D8B030D-6E8A-4147-A177-3AD203B41FA5}">
                      <a16:colId xmlns:a16="http://schemas.microsoft.com/office/drawing/2014/main" val="2462579411"/>
                    </a:ext>
                  </a:extLst>
                </a:gridCol>
                <a:gridCol w="3945467">
                  <a:extLst>
                    <a:ext uri="{9D8B030D-6E8A-4147-A177-3AD203B41FA5}">
                      <a16:colId xmlns:a16="http://schemas.microsoft.com/office/drawing/2014/main" val="354221234"/>
                    </a:ext>
                  </a:extLst>
                </a:gridCol>
              </a:tblGrid>
              <a:tr h="575058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Theories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Theme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Concepts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819273"/>
                  </a:ext>
                </a:extLst>
              </a:tr>
              <a:tr h="4821033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Follet.</a:t>
                      </a:r>
                    </a:p>
                    <a:p>
                      <a:pPr algn="l"/>
                      <a:r>
                        <a:rPr lang="en-US" dirty="0" smtClean="0"/>
                        <a:t>Mary Parker </a:t>
                      </a:r>
                    </a:p>
                    <a:p>
                      <a:pPr algn="l"/>
                      <a:r>
                        <a:rPr lang="en-US" dirty="0" smtClean="0"/>
                        <a:t>Follett</a:t>
                      </a:r>
                    </a:p>
                    <a:p>
                      <a:pPr algn="l"/>
                      <a:r>
                        <a:rPr lang="en-US" dirty="0" smtClean="0"/>
                        <a:t>(1868 -1933)</a:t>
                      </a:r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Management:</a:t>
                      </a:r>
                    </a:p>
                    <a:p>
                      <a:pPr algn="l"/>
                      <a:r>
                        <a:rPr lang="en-US" dirty="0" smtClean="0"/>
                        <a:t>A social Process. </a:t>
                      </a:r>
                    </a:p>
                    <a:p>
                      <a:pPr algn="l"/>
                      <a:r>
                        <a:rPr lang="en-US" dirty="0" smtClean="0"/>
                        <a:t>Asserted Participative Management</a:t>
                      </a:r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• Social process aimed at </a:t>
                      </a:r>
                    </a:p>
                    <a:p>
                      <a:pPr algn="l"/>
                      <a:r>
                        <a:rPr lang="en-US" dirty="0" smtClean="0"/>
                        <a:t>motivating individuals and </a:t>
                      </a:r>
                    </a:p>
                    <a:p>
                      <a:pPr algn="l"/>
                      <a:r>
                        <a:rPr lang="en-US" dirty="0" smtClean="0"/>
                        <a:t>groups to work toward a </a:t>
                      </a:r>
                    </a:p>
                    <a:p>
                      <a:pPr algn="l"/>
                      <a:r>
                        <a:rPr lang="en-US" dirty="0" smtClean="0"/>
                        <a:t>common goal.</a:t>
                      </a:r>
                    </a:p>
                    <a:p>
                      <a:pPr algn="l"/>
                      <a:r>
                        <a:rPr lang="en-US" dirty="0" smtClean="0"/>
                        <a:t>• Advised that manager should </a:t>
                      </a:r>
                    </a:p>
                    <a:p>
                      <a:pPr algn="l"/>
                      <a:r>
                        <a:rPr lang="en-US" dirty="0" smtClean="0"/>
                        <a:t>never give orders to an </a:t>
                      </a:r>
                    </a:p>
                    <a:p>
                      <a:pPr algn="l"/>
                      <a:r>
                        <a:rPr lang="en-US" dirty="0" smtClean="0"/>
                        <a:t>employee.</a:t>
                      </a:r>
                    </a:p>
                    <a:p>
                      <a:pPr algn="l"/>
                      <a:r>
                        <a:rPr lang="en-US" dirty="0" smtClean="0"/>
                        <a:t>• Manager should analyze the </a:t>
                      </a:r>
                    </a:p>
                    <a:p>
                      <a:pPr algn="l"/>
                      <a:r>
                        <a:rPr lang="en-US" dirty="0" smtClean="0"/>
                        <a:t>situation together and both</a:t>
                      </a:r>
                    </a:p>
                    <a:p>
                      <a:pPr algn="l"/>
                      <a:r>
                        <a:rPr lang="en-US" dirty="0" smtClean="0"/>
                        <a:t>should take orders from the </a:t>
                      </a:r>
                    </a:p>
                    <a:p>
                      <a:pPr algn="l"/>
                      <a:r>
                        <a:rPr lang="en-US" dirty="0" smtClean="0"/>
                        <a:t>situation.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71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56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458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FF0000"/>
                </a:solidFill>
                <a:latin typeface="+mn-lt"/>
              </a:rPr>
              <a:t>D: Behavioral Science</a:t>
            </a: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7766342"/>
              </p:ext>
            </p:extLst>
          </p:nvPr>
        </p:nvGraphicFramePr>
        <p:xfrm>
          <a:off x="219075" y="1108074"/>
          <a:ext cx="11693526" cy="538287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97842">
                  <a:extLst>
                    <a:ext uri="{9D8B030D-6E8A-4147-A177-3AD203B41FA5}">
                      <a16:colId xmlns:a16="http://schemas.microsoft.com/office/drawing/2014/main" val="2325762812"/>
                    </a:ext>
                  </a:extLst>
                </a:gridCol>
                <a:gridCol w="3897842">
                  <a:extLst>
                    <a:ext uri="{9D8B030D-6E8A-4147-A177-3AD203B41FA5}">
                      <a16:colId xmlns:a16="http://schemas.microsoft.com/office/drawing/2014/main" val="1745181103"/>
                    </a:ext>
                  </a:extLst>
                </a:gridCol>
                <a:gridCol w="3897842">
                  <a:extLst>
                    <a:ext uri="{9D8B030D-6E8A-4147-A177-3AD203B41FA5}">
                      <a16:colId xmlns:a16="http://schemas.microsoft.com/office/drawing/2014/main" val="2709097829"/>
                    </a:ext>
                  </a:extLst>
                </a:gridCol>
              </a:tblGrid>
              <a:tr h="57365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Theories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Theme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Concepts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5661416"/>
                  </a:ext>
                </a:extLst>
              </a:tr>
              <a:tr h="4809227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Likert.</a:t>
                      </a:r>
                    </a:p>
                    <a:p>
                      <a:pPr algn="l"/>
                      <a:r>
                        <a:rPr lang="en-US" dirty="0" err="1" smtClean="0"/>
                        <a:t>RensisLikert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 algn="l"/>
                      <a:r>
                        <a:rPr lang="en-US" dirty="0" smtClean="0"/>
                        <a:t>(1903 - 1981)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Trust, </a:t>
                      </a:r>
                    </a:p>
                    <a:p>
                      <a:pPr algn="l"/>
                      <a:r>
                        <a:rPr lang="en-US" dirty="0" smtClean="0"/>
                        <a:t>communication</a:t>
                      </a:r>
                    </a:p>
                    <a:p>
                      <a:pPr algn="l"/>
                      <a:r>
                        <a:rPr lang="en-US" dirty="0" smtClean="0"/>
                        <a:t>facilitate </a:t>
                      </a:r>
                    </a:p>
                    <a:p>
                      <a:pPr algn="l"/>
                      <a:r>
                        <a:rPr lang="en-US" dirty="0" smtClean="0"/>
                        <a:t>effectiveness</a:t>
                      </a:r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• Casual variable of leadership </a:t>
                      </a:r>
                    </a:p>
                    <a:p>
                      <a:pPr algn="l"/>
                      <a:r>
                        <a:rPr lang="en-US" dirty="0" smtClean="0"/>
                        <a:t>behavior.</a:t>
                      </a:r>
                    </a:p>
                    <a:p>
                      <a:pPr algn="l"/>
                      <a:r>
                        <a:rPr lang="en-US" dirty="0" smtClean="0"/>
                        <a:t>• Intervening variable are perceptions, </a:t>
                      </a:r>
                    </a:p>
                    <a:p>
                      <a:pPr algn="l"/>
                      <a:r>
                        <a:rPr lang="en-US" dirty="0" smtClean="0"/>
                        <a:t>attitudes &amp; motivations.</a:t>
                      </a:r>
                    </a:p>
                    <a:p>
                      <a:pPr algn="l"/>
                      <a:r>
                        <a:rPr lang="en-US" dirty="0" smtClean="0"/>
                        <a:t>End result variable: measures of profit, </a:t>
                      </a:r>
                    </a:p>
                    <a:p>
                      <a:pPr algn="l"/>
                      <a:r>
                        <a:rPr lang="en-US" dirty="0" smtClean="0"/>
                        <a:t>costs and productivity.</a:t>
                      </a:r>
                    </a:p>
                    <a:p>
                      <a:pPr algn="l"/>
                      <a:r>
                        <a:rPr lang="en-US" dirty="0" smtClean="0"/>
                        <a:t>• Institutions should be structured to </a:t>
                      </a:r>
                    </a:p>
                    <a:p>
                      <a:pPr algn="l"/>
                      <a:r>
                        <a:rPr lang="en-US" dirty="0" smtClean="0"/>
                        <a:t>facilitate constant interaction </a:t>
                      </a:r>
                    </a:p>
                    <a:p>
                      <a:pPr algn="l"/>
                      <a:r>
                        <a:rPr lang="en-US" dirty="0" smtClean="0"/>
                        <a:t>among various work groups and </a:t>
                      </a:r>
                    </a:p>
                    <a:p>
                      <a:pPr algn="l"/>
                      <a:r>
                        <a:rPr lang="en-US" dirty="0" smtClean="0"/>
                        <a:t>stimulate lateral as well as</a:t>
                      </a:r>
                    </a:p>
                    <a:p>
                      <a:pPr algn="l"/>
                      <a:r>
                        <a:rPr lang="en-US" dirty="0" smtClean="0"/>
                        <a:t>vertical communication.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1498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819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>
                <a:latin typeface="+mn-lt"/>
              </a:rPr>
              <a:t>REFERENCES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0">
              <a:buFont typeface="Wingdings" panose="05000000000000000000" pitchFamily="2" charset="2"/>
              <a:buChar char="q"/>
            </a:pPr>
            <a:r>
              <a:rPr lang="en-US" dirty="0"/>
              <a:t>Mary Ph.D., </a:t>
            </a:r>
            <a:r>
              <a:rPr lang="en-US" dirty="0" err="1"/>
              <a:t>SoheirMekhamer</a:t>
            </a:r>
            <a:r>
              <a:rPr lang="en-US" dirty="0"/>
              <a:t>, Ph.D., </a:t>
            </a:r>
            <a:r>
              <a:rPr lang="en-US" dirty="0" err="1"/>
              <a:t>ValsamaJoshy</a:t>
            </a:r>
            <a:r>
              <a:rPr lang="en-US" dirty="0"/>
              <a:t>: </a:t>
            </a:r>
            <a:r>
              <a:rPr lang="en-US" dirty="0" err="1"/>
              <a:t>Introductgion</a:t>
            </a:r>
            <a:r>
              <a:rPr lang="en-US" dirty="0"/>
              <a:t> to </a:t>
            </a:r>
          </a:p>
          <a:p>
            <a:pPr marL="0" indent="0" algn="l">
              <a:buNone/>
            </a:pPr>
            <a:r>
              <a:rPr lang="en-US" dirty="0"/>
              <a:t>Leadership and Management in Nursing. Oman health Institutes Curriculum, </a:t>
            </a:r>
            <a:r>
              <a:rPr lang="en-US" dirty="0" err="1" smtClean="0"/>
              <a:t>Muscat,January</a:t>
            </a:r>
            <a:r>
              <a:rPr lang="en-US" dirty="0" smtClean="0"/>
              <a:t> 2006.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58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 work 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Define the management and numerate the levels of management ?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Define the manager </a:t>
            </a:r>
            <a:r>
              <a:rPr lang="en-US" dirty="0"/>
              <a:t>and numerate </a:t>
            </a:r>
            <a:r>
              <a:rPr lang="en-US" dirty="0" smtClean="0"/>
              <a:t>the roles </a:t>
            </a:r>
            <a:r>
              <a:rPr lang="en-US" dirty="0"/>
              <a:t>of the </a:t>
            </a:r>
            <a:r>
              <a:rPr lang="en-US" dirty="0" smtClean="0"/>
              <a:t>Manager?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/>
              <a:t>Elements of management Process </a:t>
            </a:r>
            <a:r>
              <a:rPr lang="en-US" dirty="0" smtClean="0"/>
              <a:t>?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Numerate </a:t>
            </a:r>
            <a:r>
              <a:rPr lang="en-US" dirty="0"/>
              <a:t>the Theories in Nursing </a:t>
            </a:r>
            <a:r>
              <a:rPr lang="en-US" dirty="0" smtClean="0"/>
              <a:t>Management?</a:t>
            </a:r>
            <a:endParaRPr lang="en-US" dirty="0"/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67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b="1" i="1" dirty="0" smtClean="0"/>
              <a:t>THANK YOU</a:t>
            </a:r>
            <a:endParaRPr lang="en-US" sz="8000" b="1" i="1" dirty="0"/>
          </a:p>
        </p:txBody>
      </p:sp>
    </p:spTree>
    <p:extLst>
      <p:ext uri="{BB962C8B-B14F-4D97-AF65-F5344CB8AC3E}">
        <p14:creationId xmlns:p14="http://schemas.microsoft.com/office/powerpoint/2010/main" val="292538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369652"/>
            <a:ext cx="10515600" cy="5807312"/>
          </a:xfrm>
        </p:spPr>
        <p:txBody>
          <a:bodyPr>
            <a:normAutofit/>
          </a:bodyPr>
          <a:lstStyle/>
          <a:p>
            <a:pPr algn="just" rtl="0">
              <a:buFont typeface="Wingdings" pitchFamily="2" charset="2"/>
              <a:buChar char="§"/>
            </a:pPr>
            <a:endParaRPr lang="en-US" b="1" dirty="0" smtClean="0"/>
          </a:p>
          <a:p>
            <a:pPr algn="just" rtl="0">
              <a:buFont typeface="Wingdings" pitchFamily="2" charset="2"/>
              <a:buChar char="§"/>
            </a:pPr>
            <a:endParaRPr lang="en-US" b="1" dirty="0"/>
          </a:p>
          <a:p>
            <a:pPr algn="just" rtl="0">
              <a:buFont typeface="Wingdings" pitchFamily="2" charset="2"/>
              <a:buChar char="§"/>
            </a:pPr>
            <a:r>
              <a:rPr lang="en-US" b="1" dirty="0" smtClean="0"/>
              <a:t>Management</a:t>
            </a:r>
            <a:r>
              <a:rPr lang="en-US" dirty="0" smtClean="0"/>
              <a:t> may be defined as the art of securing maximum results </a:t>
            </a:r>
          </a:p>
          <a:p>
            <a:pPr marL="0" indent="0" algn="just" rtl="0">
              <a:buNone/>
            </a:pPr>
            <a:r>
              <a:rPr lang="en-US" dirty="0" smtClean="0"/>
              <a:t>with a minimum of effort so as to secure maximum prosperity and </a:t>
            </a:r>
          </a:p>
          <a:p>
            <a:pPr marL="0" indent="0" algn="just" rtl="0">
              <a:buNone/>
            </a:pPr>
            <a:r>
              <a:rPr lang="en-US" dirty="0" smtClean="0"/>
              <a:t>happiness for both employer and employee and give the public the best possible service.</a:t>
            </a:r>
          </a:p>
          <a:p>
            <a:pPr algn="just" rtl="0">
              <a:buFont typeface="Wingdings" pitchFamily="2" charset="2"/>
              <a:buChar char="§"/>
            </a:pPr>
            <a:r>
              <a:rPr lang="en-US" dirty="0" smtClean="0"/>
              <a:t>Management is the process of reaching organizational goals by working with and through people and other organizational resources. </a:t>
            </a:r>
          </a:p>
          <a:p>
            <a:pPr algn="just" rtl="0">
              <a:buFont typeface="Wingdings" pitchFamily="2" charset="2"/>
              <a:buChar char="§"/>
            </a:pPr>
            <a:r>
              <a:rPr lang="en-US" dirty="0" smtClean="0"/>
              <a:t>Management and administration sometimes appear to be synonymous, but they are not synonymous terms.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386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885217"/>
            <a:ext cx="10515600" cy="5291746"/>
          </a:xfrm>
        </p:spPr>
        <p:txBody>
          <a:bodyPr>
            <a:normAutofit/>
          </a:bodyPr>
          <a:lstStyle/>
          <a:p>
            <a:pPr marL="0" indent="0" algn="just" rtl="0">
              <a:buNone/>
            </a:pPr>
            <a:r>
              <a:rPr lang="en-US" sz="3200" b="1" dirty="0" smtClean="0"/>
              <a:t>Manager </a:t>
            </a:r>
            <a:r>
              <a:rPr lang="en-US" sz="3200" dirty="0" smtClean="0"/>
              <a:t>is a person who controls and manipulates resources and expenditures, to meet the organizational goals.</a:t>
            </a:r>
          </a:p>
          <a:p>
            <a:pPr marL="0" indent="0" algn="just" rtl="0">
              <a:buNone/>
            </a:pPr>
            <a:r>
              <a:rPr lang="en-US" sz="3200" dirty="0" smtClean="0"/>
              <a:t> </a:t>
            </a:r>
          </a:p>
          <a:p>
            <a:pPr marL="0" indent="0" algn="just" rtl="0">
              <a:buNone/>
            </a:pPr>
            <a:r>
              <a:rPr lang="en-US" sz="3200" dirty="0" smtClean="0"/>
              <a:t>Or</a:t>
            </a:r>
          </a:p>
          <a:p>
            <a:pPr marL="0" indent="0" algn="just" rtl="0">
              <a:buNone/>
            </a:pPr>
            <a:r>
              <a:rPr lang="en-US" sz="3200" dirty="0" smtClean="0"/>
              <a:t>The definition of a manager is a person responsible for supervising and motivating employees and for directing the progress of an organization.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44667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58374" y="365126"/>
            <a:ext cx="6225703" cy="627096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+mn-lt"/>
              </a:rPr>
              <a:t/>
            </a:r>
            <a:br>
              <a:rPr lang="en-US" sz="3600" b="1" dirty="0" smtClean="0">
                <a:latin typeface="+mn-lt"/>
              </a:rPr>
            </a:br>
            <a:r>
              <a:rPr lang="en-US" sz="3600" b="1" dirty="0" smtClean="0">
                <a:latin typeface="+mn-lt"/>
              </a:rPr>
              <a:t>Management Process</a:t>
            </a:r>
            <a:r>
              <a:rPr lang="en-US" sz="4800" dirty="0" smtClean="0"/>
              <a:t/>
            </a:r>
            <a:br>
              <a:rPr lang="en-US" sz="4800" dirty="0" smtClean="0"/>
            </a:br>
            <a:endParaRPr lang="en-US" sz="4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>
            <a:normAutofit fontScale="85000" lnSpcReduction="20000"/>
          </a:bodyPr>
          <a:lstStyle/>
          <a:p>
            <a:pPr algn="just" rtl="0"/>
            <a:r>
              <a:rPr lang="en-US" dirty="0" smtClean="0"/>
              <a:t>The management process, like the nursing process, includes </a:t>
            </a:r>
            <a:r>
              <a:rPr lang="en-US" b="1" dirty="0" smtClean="0"/>
              <a:t>gathering data</a:t>
            </a:r>
            <a:r>
              <a:rPr lang="en-US" dirty="0" smtClean="0"/>
              <a:t>, </a:t>
            </a:r>
          </a:p>
          <a:p>
            <a:pPr marL="0" indent="0" algn="just" rtl="0">
              <a:buNone/>
            </a:pPr>
            <a:r>
              <a:rPr lang="en-US" b="1" dirty="0" smtClean="0"/>
              <a:t>diagnosing problems</a:t>
            </a:r>
            <a:r>
              <a:rPr lang="en-US" dirty="0" smtClean="0"/>
              <a:t>, </a:t>
            </a:r>
            <a:r>
              <a:rPr lang="en-US" b="1" dirty="0" smtClean="0"/>
              <a:t>planning</a:t>
            </a:r>
            <a:r>
              <a:rPr lang="en-US" dirty="0" smtClean="0"/>
              <a:t>, </a:t>
            </a:r>
            <a:r>
              <a:rPr lang="en-US" b="1" dirty="0" smtClean="0"/>
              <a:t>interviewing</a:t>
            </a:r>
            <a:r>
              <a:rPr lang="en-US" dirty="0" smtClean="0"/>
              <a:t> and </a:t>
            </a:r>
            <a:r>
              <a:rPr lang="en-US" b="1" dirty="0" smtClean="0"/>
              <a:t>evaluating outcomes</a:t>
            </a:r>
            <a:r>
              <a:rPr lang="en-US" dirty="0" smtClean="0"/>
              <a:t>. But </a:t>
            </a:r>
          </a:p>
          <a:p>
            <a:pPr marL="0" indent="0" algn="just" rtl="0">
              <a:buNone/>
            </a:pPr>
            <a:r>
              <a:rPr lang="en-US" dirty="0" smtClean="0"/>
              <a:t>in reality each step of the management process is </a:t>
            </a:r>
            <a:r>
              <a:rPr lang="en-US" b="1" dirty="0" smtClean="0"/>
              <a:t>more complex than </a:t>
            </a:r>
            <a:r>
              <a:rPr lang="en-US" dirty="0" smtClean="0"/>
              <a:t>the </a:t>
            </a:r>
          </a:p>
          <a:p>
            <a:pPr marL="0" indent="0" algn="just" rtl="0">
              <a:buNone/>
            </a:pPr>
            <a:r>
              <a:rPr lang="en-US" dirty="0" smtClean="0"/>
              <a:t>nursing process.</a:t>
            </a:r>
          </a:p>
          <a:p>
            <a:pPr algn="just" rtl="0"/>
            <a:r>
              <a:rPr lang="en-US" dirty="0" smtClean="0"/>
              <a:t>The management process consists of working with human and physical </a:t>
            </a:r>
          </a:p>
          <a:p>
            <a:pPr marL="0" indent="0" algn="just" rtl="0">
              <a:buNone/>
            </a:pPr>
            <a:r>
              <a:rPr lang="en-US" dirty="0" smtClean="0"/>
              <a:t>resources and organizational and psychological processes within a creative </a:t>
            </a:r>
          </a:p>
          <a:p>
            <a:pPr marL="0" indent="0" algn="just" rtl="0">
              <a:buNone/>
            </a:pPr>
            <a:r>
              <a:rPr lang="en-US" dirty="0" smtClean="0"/>
              <a:t>and innovative climate for the realization of organizational goals.</a:t>
            </a:r>
          </a:p>
          <a:p>
            <a:pPr algn="just" rtl="0">
              <a:buFont typeface="Wingdings" pitchFamily="2" charset="2"/>
              <a:buChar char="§"/>
            </a:pPr>
            <a:r>
              <a:rPr lang="en-US" b="1" dirty="0" smtClean="0"/>
              <a:t>Henri </a:t>
            </a:r>
            <a:r>
              <a:rPr lang="en-US" b="1" dirty="0" err="1" smtClean="0"/>
              <a:t>Fayol</a:t>
            </a:r>
            <a:r>
              <a:rPr lang="en-US" b="1" dirty="0" smtClean="0"/>
              <a:t> , 1925</a:t>
            </a:r>
            <a:r>
              <a:rPr lang="en-US" dirty="0" smtClean="0"/>
              <a:t>, first identified the management functions of Planning, </a:t>
            </a:r>
          </a:p>
          <a:p>
            <a:pPr marL="0" indent="0" algn="just" rtl="0">
              <a:buNone/>
            </a:pPr>
            <a:r>
              <a:rPr lang="en-US" dirty="0" smtClean="0"/>
              <a:t>Organization, Command, Coordination, and Control.</a:t>
            </a:r>
          </a:p>
          <a:p>
            <a:pPr algn="just" rtl="0">
              <a:buFont typeface="Wingdings" pitchFamily="2" charset="2"/>
              <a:buChar char="§"/>
            </a:pPr>
            <a:r>
              <a:rPr lang="en-US" b="1" dirty="0" smtClean="0"/>
              <a:t>Later, Luther </a:t>
            </a:r>
            <a:r>
              <a:rPr lang="en-US" b="1" dirty="0" err="1" smtClean="0"/>
              <a:t>Gullick</a:t>
            </a:r>
            <a:r>
              <a:rPr lang="en-US" b="1" dirty="0" smtClean="0"/>
              <a:t>, 1973</a:t>
            </a:r>
            <a:r>
              <a:rPr lang="en-US" dirty="0" smtClean="0"/>
              <a:t>, expanded these and introduced seven activities </a:t>
            </a:r>
          </a:p>
          <a:p>
            <a:pPr marL="0" indent="0" algn="just" rtl="0">
              <a:buNone/>
            </a:pPr>
            <a:r>
              <a:rPr lang="en-US" dirty="0" smtClean="0"/>
              <a:t>of management :Planning, Organization ,Staffing, Directing, Coordinating, </a:t>
            </a:r>
          </a:p>
          <a:p>
            <a:pPr marL="0" indent="0" algn="just" rtl="0">
              <a:buNone/>
            </a:pPr>
            <a:r>
              <a:rPr lang="en-US" dirty="0" smtClean="0"/>
              <a:t>Reporting, and Budgeting ( POSDCORB)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536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Characteristics of Management</a:t>
            </a:r>
          </a:p>
          <a:p>
            <a:pPr marL="0" indent="0" algn="l">
              <a:buNone/>
            </a:pPr>
            <a:r>
              <a:rPr lang="en-US" dirty="0" smtClean="0"/>
              <a:t>1. It is a process or series of continuing and related activities.</a:t>
            </a:r>
          </a:p>
          <a:p>
            <a:pPr marL="0" indent="0" algn="l">
              <a:buNone/>
            </a:pPr>
            <a:r>
              <a:rPr lang="en-US" dirty="0" smtClean="0"/>
              <a:t>2. It involves and concentrates on reaching organizational goals.</a:t>
            </a:r>
          </a:p>
          <a:p>
            <a:pPr marL="0" indent="0" algn="l">
              <a:buNone/>
            </a:pPr>
            <a:r>
              <a:rPr lang="en-US" dirty="0" smtClean="0"/>
              <a:t>3. It reaches these goals by working with and through people and other organizational resources.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765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Elements of management Process </a:t>
            </a:r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r>
              <a:rPr lang="en-US" dirty="0" smtClean="0"/>
              <a:t>1. Planning</a:t>
            </a:r>
          </a:p>
          <a:p>
            <a:pPr marL="0" indent="0" algn="l">
              <a:buNone/>
            </a:pPr>
            <a:r>
              <a:rPr lang="en-US" dirty="0"/>
              <a:t>2.Organizing</a:t>
            </a:r>
          </a:p>
          <a:p>
            <a:pPr marL="0" indent="0" algn="l">
              <a:buNone/>
            </a:pPr>
            <a:r>
              <a:rPr lang="en-US" dirty="0"/>
              <a:t>3 . </a:t>
            </a:r>
            <a:r>
              <a:rPr lang="en-US" dirty="0" smtClean="0"/>
              <a:t>Staffing</a:t>
            </a:r>
          </a:p>
          <a:p>
            <a:pPr marL="0" indent="0" algn="l">
              <a:buNone/>
            </a:pPr>
            <a:r>
              <a:rPr lang="en-US" dirty="0"/>
              <a:t>4. </a:t>
            </a:r>
            <a:r>
              <a:rPr lang="en-US" dirty="0" smtClean="0"/>
              <a:t>Directing</a:t>
            </a:r>
          </a:p>
          <a:p>
            <a:pPr marL="0" indent="0" algn="l">
              <a:buNone/>
            </a:pPr>
            <a:r>
              <a:rPr lang="en-US" dirty="0"/>
              <a:t>5. </a:t>
            </a:r>
            <a:r>
              <a:rPr lang="en-US" dirty="0" smtClean="0"/>
              <a:t>Supervision</a:t>
            </a:r>
          </a:p>
          <a:p>
            <a:pPr marL="0" indent="0" algn="l">
              <a:buNone/>
            </a:pPr>
            <a:r>
              <a:rPr lang="en-US" dirty="0"/>
              <a:t>6. </a:t>
            </a:r>
            <a:r>
              <a:rPr lang="en-US" dirty="0" smtClean="0"/>
              <a:t>Leading</a:t>
            </a:r>
          </a:p>
          <a:p>
            <a:pPr marL="0" indent="0" algn="l">
              <a:buNone/>
            </a:pPr>
            <a:r>
              <a:rPr lang="en-US" dirty="0"/>
              <a:t>7. </a:t>
            </a:r>
            <a:r>
              <a:rPr lang="en-US" dirty="0" smtClean="0"/>
              <a:t>Controlling</a:t>
            </a:r>
          </a:p>
          <a:p>
            <a:pPr marL="0" indent="0" algn="l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30113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23206"/>
          </a:xfrm>
        </p:spPr>
        <p:txBody>
          <a:bodyPr>
            <a:normAutofit/>
          </a:bodyPr>
          <a:lstStyle/>
          <a:p>
            <a:pPr marL="228600" lvl="0" indent="-228600" algn="ctr" rtl="0">
              <a:spcBef>
                <a:spcPts val="1000"/>
              </a:spcBef>
            </a:pPr>
            <a:r>
              <a:rPr lang="en-US" sz="4000" b="1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Levels of Management</a:t>
            </a:r>
            <a:br>
              <a:rPr lang="en-US" sz="4000" b="1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</a:br>
            <a:r>
              <a:rPr lang="en-US" sz="2400" b="1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Generally, there are Three Levels of Management</a:t>
            </a:r>
            <a:r>
              <a:rPr lang="en-US" sz="24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.</a:t>
            </a:r>
            <a:endParaRPr lang="en-US" sz="7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527243"/>
            <a:ext cx="10515600" cy="4649719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b="1" dirty="0" smtClean="0"/>
              <a:t>1. Top </a:t>
            </a:r>
            <a:r>
              <a:rPr lang="en-US" b="1" dirty="0"/>
              <a:t>Level Management</a:t>
            </a:r>
          </a:p>
          <a:p>
            <a:pPr marL="0" indent="0" algn="l">
              <a:buNone/>
            </a:pPr>
            <a:r>
              <a:rPr lang="en-US" dirty="0"/>
              <a:t>As the nurse director, responsible for managing nursing departments in the </a:t>
            </a:r>
            <a:r>
              <a:rPr lang="en-US" dirty="0" smtClean="0"/>
              <a:t>hospital</a:t>
            </a:r>
            <a:r>
              <a:rPr lang="en-US" dirty="0"/>
              <a:t>, and all middle managers report to him</a:t>
            </a:r>
            <a:r>
              <a:rPr lang="en-US" dirty="0" smtClean="0"/>
              <a:t>.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The main role of the First level manager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 algn="l">
              <a:buNone/>
            </a:pPr>
            <a:r>
              <a:rPr lang="en-US" dirty="0"/>
              <a:t>1. Determines the objectives, policies and plans of the organization.</a:t>
            </a:r>
          </a:p>
          <a:p>
            <a:pPr marL="0" indent="0" algn="l">
              <a:buNone/>
            </a:pPr>
            <a:r>
              <a:rPr lang="en-US" dirty="0"/>
              <a:t>2. Mobilizes </a:t>
            </a:r>
            <a:r>
              <a:rPr lang="en-US" dirty="0" smtClean="0"/>
              <a:t>available </a:t>
            </a:r>
            <a:r>
              <a:rPr lang="en-US" dirty="0"/>
              <a:t>resources.</a:t>
            </a:r>
          </a:p>
          <a:p>
            <a:pPr marL="0" indent="0" algn="l">
              <a:buNone/>
            </a:pPr>
            <a:r>
              <a:rPr lang="en-US" dirty="0"/>
              <a:t>3. Does mostly the work of thinking, planning and deciding. Therefore, </a:t>
            </a:r>
          </a:p>
          <a:p>
            <a:pPr marL="0" indent="0" algn="l">
              <a:buNone/>
            </a:pPr>
            <a:r>
              <a:rPr lang="en-US" dirty="0"/>
              <a:t>they are also called as the Administrators and the Brain of the organization.</a:t>
            </a:r>
          </a:p>
          <a:p>
            <a:pPr marL="0" indent="0" algn="l">
              <a:buNone/>
            </a:pPr>
            <a:r>
              <a:rPr lang="en-US" dirty="0"/>
              <a:t>4. They spend more time in planning and organizing.</a:t>
            </a:r>
          </a:p>
          <a:p>
            <a:pPr marL="0" indent="0" algn="l">
              <a:buNone/>
            </a:pPr>
            <a:r>
              <a:rPr lang="en-US" dirty="0"/>
              <a:t>5. They prepare long-term plans of the organization which are generally </a:t>
            </a:r>
          </a:p>
          <a:p>
            <a:pPr marL="0" indent="0" algn="l">
              <a:buNone/>
            </a:pPr>
            <a:r>
              <a:rPr lang="en-US" dirty="0"/>
              <a:t>made for 5 to 20 years</a:t>
            </a:r>
          </a:p>
        </p:txBody>
      </p:sp>
    </p:spTree>
    <p:extLst>
      <p:ext uri="{BB962C8B-B14F-4D97-AF65-F5344CB8AC3E}">
        <p14:creationId xmlns:p14="http://schemas.microsoft.com/office/powerpoint/2010/main" val="3252075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515155"/>
            <a:ext cx="10515600" cy="5661808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b="1" dirty="0"/>
              <a:t>II: Middle Level Management</a:t>
            </a:r>
          </a:p>
          <a:p>
            <a:pPr marL="0" indent="0" algn="l">
              <a:buNone/>
            </a:pPr>
            <a:r>
              <a:rPr lang="en-US" dirty="0"/>
              <a:t>The middle level management emphasize more on following tasks:</a:t>
            </a:r>
          </a:p>
          <a:p>
            <a:pPr marL="0" indent="0" algn="l">
              <a:buNone/>
            </a:pPr>
            <a:r>
              <a:rPr lang="en-US" dirty="0"/>
              <a:t>1. </a:t>
            </a:r>
            <a:r>
              <a:rPr lang="en-US" dirty="0" smtClean="0"/>
              <a:t>It gives </a:t>
            </a:r>
            <a:r>
              <a:rPr lang="en-US" dirty="0"/>
              <a:t>recommendations (advice) to the top </a:t>
            </a:r>
          </a:p>
          <a:p>
            <a:pPr marL="0" indent="0" algn="l">
              <a:buNone/>
            </a:pPr>
            <a:r>
              <a:rPr lang="en-US" dirty="0"/>
              <a:t>level management.</a:t>
            </a:r>
          </a:p>
          <a:p>
            <a:pPr marL="0" indent="0" algn="l">
              <a:buNone/>
            </a:pPr>
            <a:r>
              <a:rPr lang="en-US" dirty="0"/>
              <a:t>2. It </a:t>
            </a:r>
            <a:r>
              <a:rPr lang="en-US" dirty="0" smtClean="0"/>
              <a:t>implements the </a:t>
            </a:r>
            <a:r>
              <a:rPr lang="en-US" dirty="0"/>
              <a:t>policies and plans which are made by </a:t>
            </a:r>
            <a:r>
              <a:rPr lang="en-US" dirty="0" smtClean="0"/>
              <a:t>the </a:t>
            </a:r>
            <a:r>
              <a:rPr lang="en-US" dirty="0"/>
              <a:t>top level management.</a:t>
            </a:r>
          </a:p>
          <a:p>
            <a:pPr marL="0" indent="0" algn="l">
              <a:buNone/>
            </a:pPr>
            <a:r>
              <a:rPr lang="en-US" dirty="0"/>
              <a:t>3. It co-ordinate the activities of all the departments.</a:t>
            </a:r>
          </a:p>
          <a:p>
            <a:pPr marL="0" indent="0" algn="l">
              <a:buNone/>
            </a:pPr>
            <a:r>
              <a:rPr lang="en-US" dirty="0"/>
              <a:t>4. They also have to communicate with the top level Management and </a:t>
            </a:r>
          </a:p>
          <a:p>
            <a:pPr marL="0" indent="0" algn="l">
              <a:buNone/>
            </a:pPr>
            <a:r>
              <a:rPr lang="en-US" dirty="0"/>
              <a:t>the lower level management.</a:t>
            </a:r>
          </a:p>
          <a:p>
            <a:pPr marL="0" indent="0" algn="l">
              <a:buNone/>
            </a:pPr>
            <a:r>
              <a:rPr lang="en-US" dirty="0"/>
              <a:t>5. They spend more time in coordinating and communicating.</a:t>
            </a:r>
          </a:p>
          <a:p>
            <a:pPr marL="0" indent="0" algn="l">
              <a:buNone/>
            </a:pPr>
            <a:r>
              <a:rPr lang="en-US" dirty="0"/>
              <a:t>6. They prepare short-term plans of their departments which are </a:t>
            </a:r>
          </a:p>
          <a:p>
            <a:pPr marL="0" indent="0" algn="l">
              <a:buNone/>
            </a:pPr>
            <a:r>
              <a:rPr lang="en-US" dirty="0"/>
              <a:t>generally made for 1 to 5 years.</a:t>
            </a:r>
          </a:p>
        </p:txBody>
      </p:sp>
    </p:spTree>
    <p:extLst>
      <p:ext uri="{BB962C8B-B14F-4D97-AF65-F5344CB8AC3E}">
        <p14:creationId xmlns:p14="http://schemas.microsoft.com/office/powerpoint/2010/main" val="203700619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1712</Words>
  <Application>Microsoft Office PowerPoint</Application>
  <PresentationFormat>شاشة عريضة</PresentationFormat>
  <Paragraphs>263</Paragraphs>
  <Slides>27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27</vt:i4>
      </vt:variant>
    </vt:vector>
  </HeadingPairs>
  <TitlesOfParts>
    <vt:vector size="34" baseType="lpstr">
      <vt:lpstr>Andalus</vt:lpstr>
      <vt:lpstr>Arial</vt:lpstr>
      <vt:lpstr>Calibri</vt:lpstr>
      <vt:lpstr>Calibri Light</vt:lpstr>
      <vt:lpstr>Times New Roman</vt:lpstr>
      <vt:lpstr>Wingdings</vt:lpstr>
      <vt:lpstr>نسق Office</vt:lpstr>
      <vt:lpstr>University of Basrah  College of Nursing</vt:lpstr>
      <vt:lpstr>Outlines </vt:lpstr>
      <vt:lpstr>عرض تقديمي في PowerPoint</vt:lpstr>
      <vt:lpstr>عرض تقديمي في PowerPoint</vt:lpstr>
      <vt:lpstr> Management Process </vt:lpstr>
      <vt:lpstr>عرض تقديمي في PowerPoint</vt:lpstr>
      <vt:lpstr> </vt:lpstr>
      <vt:lpstr>Levels of Management  Generally, there are Three Levels of Management.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Management Theories</vt:lpstr>
      <vt:lpstr>عرض تقديمي في PowerPoint</vt:lpstr>
      <vt:lpstr>B: Classic Organization</vt:lpstr>
      <vt:lpstr>C: Human Relation</vt:lpstr>
      <vt:lpstr>D: Behavioral Science</vt:lpstr>
      <vt:lpstr>REFERENCES</vt:lpstr>
      <vt:lpstr>Home work </vt:lpstr>
      <vt:lpstr>عرض تقديمي في PowerPoint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Basrah  College of Nursing</dc:title>
  <dc:creator>Maher</dc:creator>
  <cp:lastModifiedBy>Maher</cp:lastModifiedBy>
  <cp:revision>28</cp:revision>
  <dcterms:created xsi:type="dcterms:W3CDTF">2023-08-21T19:22:46Z</dcterms:created>
  <dcterms:modified xsi:type="dcterms:W3CDTF">2023-10-04T10:48:34Z</dcterms:modified>
</cp:coreProperties>
</file>